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9" r:id="rId4"/>
    <p:sldId id="257" r:id="rId5"/>
    <p:sldId id="264" r:id="rId6"/>
    <p:sldId id="263" r:id="rId7"/>
    <p:sldId id="265" r:id="rId8"/>
    <p:sldId id="258" r:id="rId9"/>
    <p:sldId id="266" r:id="rId10"/>
    <p:sldId id="260" r:id="rId11"/>
    <p:sldId id="267" r:id="rId12"/>
    <p:sldId id="268" r:id="rId13"/>
    <p:sldId id="270" r:id="rId14"/>
    <p:sldId id="271" r:id="rId15"/>
    <p:sldId id="273" r:id="rId16"/>
    <p:sldId id="274" r:id="rId17"/>
    <p:sldId id="275" r:id="rId18"/>
    <p:sldId id="276" r:id="rId19"/>
    <p:sldId id="272" r:id="rId20"/>
    <p:sldId id="278" r:id="rId21"/>
    <p:sldId id="259" r:id="rId22"/>
    <p:sldId id="277" r:id="rId23"/>
    <p:sldId id="279" r:id="rId24"/>
    <p:sldId id="280" r:id="rId25"/>
    <p:sldId id="282" r:id="rId26"/>
    <p:sldId id="261" r:id="rId27"/>
    <p:sldId id="283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3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075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19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019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28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83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105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18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871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77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085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36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63418-6F09-478A-8887-C07D7CDA69C2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079661-39CD-43B8-926F-626DF382F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44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cs.tau.ac.il/~nachumd/models/CA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kdd.org/exploration_files/V10N1-DMCA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Mining Using Pseudo-Cellular Automata with Update Rules based on Local Gradients</a:t>
            </a:r>
          </a:p>
        </p:txBody>
      </p:sp>
    </p:spTree>
    <p:extLst>
      <p:ext uri="{BB962C8B-B14F-4D97-AF65-F5344CB8AC3E}">
        <p14:creationId xmlns:p14="http://schemas.microsoft.com/office/powerpoint/2010/main" val="151029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A Cell Space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1"/>
                <a:ext cx="8229600" cy="2133599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Separate data into “bins”</a:t>
                </a:r>
              </a:p>
              <a:p>
                <a:pPr lvl="1"/>
                <a:r>
                  <a:rPr lang="en-US" dirty="0" smtClean="0"/>
                  <a:t>These become the cells of the cellular automation</a:t>
                </a:r>
              </a:p>
              <a:p>
                <a:r>
                  <a:rPr lang="en-US" dirty="0" smtClean="0"/>
                  <a:t>Example</a:t>
                </a:r>
              </a:p>
              <a:p>
                <a:pPr marL="457200" lvl="1" indent="0">
                  <a:buNone/>
                </a:pPr>
                <a:r>
                  <a:rPr lang="en-US" i="1" dirty="0" smtClean="0"/>
                  <a:t>(</a:t>
                </a:r>
                <a:r>
                  <a:rPr lang="en-US" i="1" dirty="0"/>
                  <a:t>x, y</a:t>
                </a:r>
                <a:r>
                  <a:rPr lang="en-US" i="1" dirty="0" smtClean="0"/>
                  <a:t>) data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  <m:r>
                      <a:rPr lang="en-US" b="0" i="1" smtClean="0">
                        <a:latin typeface="Cambria Math"/>
                        <a:ea typeface="Cambria Math"/>
                      </a:rPr>
                      <m:t>∈[2,4]</m:t>
                    </m:r>
                  </m:oMath>
                </a14:m>
                <a:r>
                  <a:rPr lang="en-US" i="1" dirty="0" smtClean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𝑦</m:t>
                    </m:r>
                    <m:r>
                      <a:rPr lang="en-US" b="0" i="1" smtClean="0">
                        <a:latin typeface="Cambria Math"/>
                        <a:ea typeface="Cambria Math"/>
                      </a:rPr>
                      <m:t>∈[−1, 3]</m:t>
                    </m:r>
                  </m:oMath>
                </a14:m>
                <a:endParaRPr lang="en-US" i="1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1"/>
                <a:ext cx="8229600" cy="2133599"/>
              </a:xfrm>
              <a:blipFill rotWithShape="1">
                <a:blip r:embed="rId2"/>
                <a:stretch>
                  <a:fillRect l="-1630" t="-6000" b="-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3124200" y="3962400"/>
            <a:ext cx="2743200" cy="269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872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Pseudo-Cellular Automation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724399"/>
          </a:xfrm>
        </p:spPr>
        <p:txBody>
          <a:bodyPr/>
          <a:lstStyle/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Create a method with better performance than “simple” cell automata</a:t>
            </a:r>
          </a:p>
          <a:p>
            <a:pPr lvl="1"/>
            <a:r>
              <a:rPr lang="en-US" dirty="0" smtClean="0"/>
              <a:t>Perform at a level similar to standard classification methods (ex. SVM), like Fawcett’s Automata</a:t>
            </a:r>
          </a:p>
          <a:p>
            <a:pPr lvl="1"/>
            <a:r>
              <a:rPr lang="en-US" dirty="0" smtClean="0"/>
              <a:t>Show additional benefits of using this type of method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44816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Pseudo-Cellular Automation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285999"/>
          </a:xfrm>
        </p:spPr>
        <p:txBody>
          <a:bodyPr/>
          <a:lstStyle/>
          <a:p>
            <a:r>
              <a:rPr lang="en-US" dirty="0" smtClean="0"/>
              <a:t>Rules will be broken:</a:t>
            </a:r>
          </a:p>
          <a:p>
            <a:pPr lvl="1"/>
            <a:r>
              <a:rPr lang="en-US" dirty="0"/>
              <a:t>Discrete in both space and time</a:t>
            </a:r>
          </a:p>
          <a:p>
            <a:pPr lvl="1"/>
            <a:r>
              <a:rPr lang="en-US" strike="sngStrike" dirty="0" smtClean="0">
                <a:solidFill>
                  <a:srgbClr val="FF0000"/>
                </a:solidFill>
              </a:rPr>
              <a:t>Homogenous </a:t>
            </a:r>
            <a:r>
              <a:rPr lang="en-US" strike="sngStrike" dirty="0">
                <a:solidFill>
                  <a:srgbClr val="FF0000"/>
                </a:solidFill>
              </a:rPr>
              <a:t>in space and time</a:t>
            </a:r>
          </a:p>
          <a:p>
            <a:pPr lvl="1"/>
            <a:r>
              <a:rPr lang="en-US" strike="sngStrike" dirty="0">
                <a:solidFill>
                  <a:srgbClr val="FF0000"/>
                </a:solidFill>
              </a:rPr>
              <a:t>Local in their </a:t>
            </a:r>
            <a:r>
              <a:rPr lang="en-US" strike="sngStrike" dirty="0" smtClean="0">
                <a:solidFill>
                  <a:srgbClr val="FF0000"/>
                </a:solidFill>
              </a:rPr>
              <a:t>interactions</a:t>
            </a:r>
            <a:endParaRPr lang="en-US" strike="sngStrike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72200" y="6338977"/>
            <a:ext cx="18790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http://i.imgur.com/G2Ujx6a.png</a:t>
            </a:r>
            <a:endParaRPr lang="en-US" sz="1000" dirty="0"/>
          </a:p>
        </p:txBody>
      </p:sp>
      <p:pic>
        <p:nvPicPr>
          <p:cNvPr id="2052" name="Picture 4" descr="Image result for continuous cellular automata 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053423"/>
            <a:ext cx="4405783" cy="220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8358" y="4053423"/>
            <a:ext cx="2209354" cy="2209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129566" y="6338976"/>
            <a:ext cx="16706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Wolfram </a:t>
            </a:r>
            <a:r>
              <a:rPr lang="en-US" sz="1000" dirty="0" err="1" smtClean="0"/>
              <a:t>Mathworld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969468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Pseudo-Cellular Automation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590799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Proposal:</a:t>
            </a:r>
          </a:p>
          <a:p>
            <a:pPr lvl="1"/>
            <a:r>
              <a:rPr lang="en-US" dirty="0" smtClean="0"/>
              <a:t>Define cell “Fitness” as well as “Species” (class)</a:t>
            </a:r>
          </a:p>
          <a:p>
            <a:pPr lvl="1"/>
            <a:r>
              <a:rPr lang="en-US" dirty="0" smtClean="0"/>
              <a:t>Base </a:t>
            </a:r>
            <a:r>
              <a:rPr lang="en-US" dirty="0"/>
              <a:t>cell growth on Coulomb’s Law and </a:t>
            </a:r>
            <a:r>
              <a:rPr lang="en-US" dirty="0" smtClean="0"/>
              <a:t>Gradients</a:t>
            </a:r>
          </a:p>
          <a:p>
            <a:pPr lvl="1"/>
            <a:r>
              <a:rPr lang="en-US" dirty="0" smtClean="0"/>
              <a:t>Use a Moore neighborhood for an “initialization” step, but use von Neumann neighborhoods for “growth”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2438400" y="4495800"/>
                <a:ext cx="4256614" cy="15922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en-US" sz="3600" i="1"/>
                          </m:ctrlPr>
                        </m:accPr>
                        <m:e>
                          <m:sSub>
                            <m:sSubPr>
                              <m:ctrlPr>
                                <a:rPr lang="en-US" sz="3600" i="1"/>
                              </m:ctrlPr>
                            </m:sSubPr>
                            <m:e>
                              <m:r>
                                <a:rPr lang="en-US" sz="3600" i="1"/>
                                <m:t>𝐹</m:t>
                              </m:r>
                            </m:e>
                            <m:sub>
                              <m:r>
                                <a:rPr lang="en-US" sz="3600" i="1"/>
                                <m:t>𝑖</m:t>
                              </m:r>
                            </m:sub>
                          </m:sSub>
                        </m:e>
                      </m:acc>
                      <m:r>
                        <a:rPr lang="en-US" sz="3600" i="1"/>
                        <m:t>= </m:t>
                      </m:r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en-US" sz="3600" i="1"/>
                          </m:ctrlPr>
                        </m:naryPr>
                        <m:sub>
                          <m:r>
                            <a:rPr lang="en-US" sz="3600" i="1"/>
                            <m:t>𝑖</m:t>
                          </m:r>
                          <m:r>
                            <a:rPr lang="en-US" sz="3600" i="1"/>
                            <m:t>≠</m:t>
                          </m:r>
                          <m:r>
                            <a:rPr lang="en-US" sz="3600" i="1"/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sz="3600" i="1"/>
                              </m:ctrlPr>
                            </m:fPr>
                            <m:num>
                              <m:r>
                                <a:rPr lang="en-US" sz="3600" i="1"/>
                                <m:t>𝑘</m:t>
                              </m:r>
                              <m:sSub>
                                <m:sSubPr>
                                  <m:ctrlPr>
                                    <a:rPr lang="en-US" sz="3600" i="1"/>
                                  </m:ctrlPr>
                                </m:sSubPr>
                                <m:e>
                                  <m:r>
                                    <a:rPr lang="en-US" sz="3600" i="1"/>
                                    <m:t>𝑞</m:t>
                                  </m:r>
                                </m:e>
                                <m:sub>
                                  <m:r>
                                    <a:rPr lang="en-US" sz="3600" i="1"/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3600" i="1"/>
                                  </m:ctrlPr>
                                </m:sSubPr>
                                <m:e>
                                  <m:r>
                                    <a:rPr lang="en-US" sz="3600" i="1"/>
                                    <m:t>𝑞</m:t>
                                  </m:r>
                                </m:e>
                                <m:sub>
                                  <m:r>
                                    <a:rPr lang="en-US" sz="3600" i="1"/>
                                    <m:t>𝑗</m:t>
                                  </m:r>
                                </m:sub>
                              </m:sSub>
                            </m:num>
                            <m:den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sz="3600" i="1"/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3600" i="1"/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sz="3600" i="1"/>
                                          </m:ctrlPr>
                                        </m:accPr>
                                        <m:e>
                                          <m:r>
                                            <a:rPr lang="en-US" sz="3600" i="1"/>
                                            <m:t>𝑟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3600" i="1"/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3600" i="1"/>
                                    <m:t>−</m:t>
                                  </m:r>
                                  <m:acc>
                                    <m:accPr>
                                      <m:chr m:val="⃗"/>
                                      <m:ctrlPr>
                                        <a:rPr lang="en-US" sz="3600" i="1"/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3600" i="1"/>
                                          </m:ctrlPr>
                                        </m:sSubPr>
                                        <m:e>
                                          <m:r>
                                            <a:rPr lang="en-US" sz="3600" i="1"/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3600" i="1"/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acc>
                                </m:e>
                              </m:d>
                            </m:den>
                          </m:f>
                          <m:sSub>
                            <m:sSubPr>
                              <m:ctrlPr>
                                <a:rPr lang="en-US" sz="3600" i="1"/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US" sz="3600" i="1"/>
                                  </m:ctrlPr>
                                </m:accPr>
                                <m:e>
                                  <m:r>
                                    <a:rPr lang="en-US" sz="3600" i="1"/>
                                    <m:t>𝑟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3600" i="1"/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3600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8400" y="4495800"/>
                <a:ext cx="4256614" cy="1592231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4318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Pseudocode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590799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Separate training data </a:t>
            </a:r>
            <a:r>
              <a:rPr lang="en-US" dirty="0"/>
              <a:t>into </a:t>
            </a:r>
            <a:r>
              <a:rPr lang="en-US" dirty="0" smtClean="0"/>
              <a:t>cells </a:t>
            </a:r>
            <a:r>
              <a:rPr lang="en-US" dirty="0"/>
              <a:t>where </a:t>
            </a:r>
            <a:r>
              <a:rPr lang="en-US" dirty="0" smtClean="0"/>
              <a:t>the number of data points defines the “fitness” of a cell</a:t>
            </a:r>
          </a:p>
        </p:txBody>
      </p:sp>
      <p:pic>
        <p:nvPicPr>
          <p:cNvPr id="5" name="Picture 4" descr="C:\Users\Branden\Documents\My_Files\_2018-Present\School\Data Mining 625.740\Project\img\heat_map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959992"/>
            <a:ext cx="7162800" cy="39742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889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Pseudocode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76399"/>
          </a:xfrm>
        </p:spPr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 smtClean="0"/>
              <a:t>Apply an initial growth step using “Moore neighborhoods” based on global Coulomb repulsion</a:t>
            </a:r>
            <a:endParaRPr lang="en-US" dirty="0" smtClean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1447800" y="3657600"/>
            <a:ext cx="6330244" cy="221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29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Pseudocode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04799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 smtClean="0"/>
              <a:t>Cells are grown via local rules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A repulsion vector is calculated based on von Neumann neighbors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A gradient is calculated based on von Neumann neighbors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Thes</a:t>
            </a:r>
            <a:r>
              <a:rPr lang="en-US" dirty="0" smtClean="0"/>
              <a:t>e factors are combined to update cells</a:t>
            </a:r>
            <a:endParaRPr lang="en-US" dirty="0" smtClean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1676400" y="5181600"/>
                <a:ext cx="2881751" cy="9299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/>
                          </m:ctrlPr>
                        </m:sSubPr>
                        <m:e>
                          <m:r>
                            <a:rPr lang="en-US" sz="2400" i="1"/>
                            <m:t>𝑓𝑖𝑡</m:t>
                          </m:r>
                        </m:e>
                        <m:sub>
                          <m:r>
                            <a:rPr lang="en-US" sz="2400" i="1"/>
                            <m:t>𝑛</m:t>
                          </m:r>
                          <m:r>
                            <a:rPr lang="en-US" sz="2400" i="1"/>
                            <m:t>+1</m:t>
                          </m:r>
                        </m:sub>
                      </m:sSub>
                      <m:r>
                        <a:rPr lang="en-US" sz="2400" i="1"/>
                        <m:t>=</m:t>
                      </m:r>
                      <m:sSub>
                        <m:sSubPr>
                          <m:ctrlPr>
                            <a:rPr lang="en-US" sz="2400" i="1"/>
                          </m:ctrlPr>
                        </m:sSubPr>
                        <m:e>
                          <m:r>
                            <a:rPr lang="en-US" sz="2400" i="1"/>
                            <m:t>𝐹</m:t>
                          </m:r>
                        </m:e>
                        <m:sub>
                          <m:r>
                            <a:rPr lang="en-US" sz="2400" i="1"/>
                            <m:t>𝑘</m:t>
                          </m:r>
                        </m:sub>
                      </m:sSub>
                      <m:r>
                        <a:rPr lang="en-US" sz="2400" i="1"/>
                        <m:t>(</m:t>
                      </m:r>
                      <m:f>
                        <m:fPr>
                          <m:ctrlPr>
                            <a:rPr lang="en-US" sz="2400" i="1"/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/>
                              </m:ctrlPr>
                            </m:sSubPr>
                            <m:e>
                              <m:r>
                                <a:rPr lang="en-US" sz="2400" i="1"/>
                                <m:t>𝑓𝑖𝑡</m:t>
                              </m:r>
                            </m:e>
                            <m:sub>
                              <m:r>
                                <a:rPr lang="en-US" sz="2400" i="1"/>
                                <m:t>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/>
                              </m:ctrlPr>
                            </m:sSubPr>
                            <m:e>
                              <m:r>
                                <a:rPr lang="en-US" sz="2400" i="1"/>
                                <m:t>𝑓𝑖𝑡</m:t>
                              </m:r>
                            </m:e>
                            <m:sub>
                              <m:r>
                                <a:rPr lang="en-US" sz="2400" i="1"/>
                                <m:t>𝑛</m:t>
                              </m:r>
                              <m:r>
                                <a:rPr lang="en-US" sz="2400" i="1"/>
                                <m:t>−1</m:t>
                              </m:r>
                            </m:sub>
                          </m:sSub>
                        </m:den>
                      </m:f>
                      <m:r>
                        <a:rPr lang="en-US" sz="2400" i="1"/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5181600"/>
                <a:ext cx="2881751" cy="929998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5181600" y="4822469"/>
            <a:ext cx="2133600" cy="164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99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Pseudocode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36219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US" dirty="0" smtClean="0"/>
              <a:t>Cells compete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Total fitness of each species is calculated</a:t>
            </a:r>
            <a:endParaRPr lang="en-US" dirty="0" smtClean="0"/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Control is given to species with highest fitness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err="1" smtClean="0"/>
              <a:t>Fitnesses</a:t>
            </a:r>
            <a:r>
              <a:rPr lang="en-US" dirty="0" smtClean="0"/>
              <a:t> of other species are subtracted out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1752600" y="4648200"/>
                <a:ext cx="5508046" cy="7066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i="1"/>
                          </m:ctrlPr>
                        </m:sSubPr>
                        <m:e>
                          <m:r>
                            <a:rPr lang="en-US" sz="3600" i="1"/>
                            <m:t>𝑓𝑖𝑡</m:t>
                          </m:r>
                        </m:e>
                        <m:sub>
                          <m:r>
                            <a:rPr lang="en-US" sz="3600" i="1"/>
                            <m:t>𝑛</m:t>
                          </m:r>
                        </m:sub>
                      </m:sSub>
                      <m:r>
                        <a:rPr lang="en-US" sz="3600" i="1"/>
                        <m:t>=2∗</m:t>
                      </m:r>
                      <m:sSub>
                        <m:sSubPr>
                          <m:ctrlPr>
                            <a:rPr lang="en-US" sz="3600" i="1"/>
                          </m:ctrlPr>
                        </m:sSubPr>
                        <m:e>
                          <m:r>
                            <a:rPr lang="en-US" sz="3600" i="1"/>
                            <m:t>𝑓𝑖𝑡</m:t>
                          </m:r>
                        </m:e>
                        <m:sub>
                          <m:r>
                            <a:rPr lang="en-US" sz="3600" i="1"/>
                            <m:t>𝑚𝑎𝑥</m:t>
                          </m:r>
                        </m:sub>
                      </m:sSub>
                      <m:r>
                        <a:rPr lang="en-US" sz="3600" i="1"/>
                        <m:t>−</m:t>
                      </m:r>
                      <m:sSub>
                        <m:sSubPr>
                          <m:ctrlPr>
                            <a:rPr lang="en-US" sz="3600" i="1"/>
                          </m:ctrlPr>
                        </m:sSubPr>
                        <m:e>
                          <m:r>
                            <a:rPr lang="en-US" sz="3600" i="1"/>
                            <m:t>𝑓𝑖𝑡</m:t>
                          </m:r>
                        </m:e>
                        <m:sub>
                          <m:r>
                            <a:rPr lang="en-US" sz="3600" i="1"/>
                            <m:t>𝑡𝑜𝑡𝑎𝑙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2600" y="4648200"/>
                <a:ext cx="5508046" cy="706668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496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Pseudocode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9539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en-US" dirty="0" smtClean="0"/>
              <a:t>Repeat growth and competition until a pre-defined convergence condition is met</a:t>
            </a:r>
            <a:endParaRPr lang="en-US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200400"/>
            <a:ext cx="2895600" cy="288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3200400"/>
            <a:ext cx="2917987" cy="288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6502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0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Cellular Automata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Cellular Automation is a discrete simulation</a:t>
            </a:r>
          </a:p>
          <a:p>
            <a:pPr lvl="1"/>
            <a:r>
              <a:rPr lang="en-US" dirty="0" smtClean="0"/>
              <a:t>Occurs on </a:t>
            </a:r>
            <a:r>
              <a:rPr lang="en-US" dirty="0" smtClean="0"/>
              <a:t>a grid (or higher-dimensional cell space)</a:t>
            </a:r>
          </a:p>
          <a:p>
            <a:pPr lvl="1"/>
            <a:r>
              <a:rPr lang="en-US" dirty="0" smtClean="0"/>
              <a:t>Cells exhibit discrete states</a:t>
            </a:r>
            <a:r>
              <a:rPr lang="en-US" dirty="0" smtClean="0"/>
              <a:t> </a:t>
            </a:r>
          </a:p>
          <a:p>
            <a:r>
              <a:rPr lang="en-US" dirty="0" smtClean="0"/>
              <a:t>Cellular Automata are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iscrete </a:t>
            </a:r>
            <a:r>
              <a:rPr lang="en-US" dirty="0"/>
              <a:t>in both space and </a:t>
            </a:r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Homogenous </a:t>
            </a:r>
            <a:r>
              <a:rPr lang="en-US" dirty="0"/>
              <a:t>in space and </a:t>
            </a:r>
            <a:r>
              <a:rPr lang="en-US" dirty="0" smtClean="0"/>
              <a:t>time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ocal </a:t>
            </a:r>
            <a:r>
              <a:rPr lang="en-US" dirty="0"/>
              <a:t>in their interactions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8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Affects of Increasing Data</a:t>
            </a:r>
            <a:endParaRPr lang="en-US" dirty="0"/>
          </a:p>
        </p:txBody>
      </p:sp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2169914" y="1371600"/>
            <a:ext cx="4916686" cy="503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67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to Simple Growth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28800"/>
          </a:xfrm>
        </p:spPr>
        <p:txBody>
          <a:bodyPr/>
          <a:lstStyle/>
          <a:p>
            <a:r>
              <a:rPr lang="en-US" dirty="0" smtClean="0"/>
              <a:t>Simple growth methods </a:t>
            </a:r>
          </a:p>
          <a:p>
            <a:pPr lvl="1"/>
            <a:r>
              <a:rPr lang="en-US" dirty="0" smtClean="0"/>
              <a:t>Do not consider the shape of the training data</a:t>
            </a:r>
          </a:p>
          <a:p>
            <a:pPr lvl="1"/>
            <a:r>
              <a:rPr lang="en-US" dirty="0" smtClean="0"/>
              <a:t>Do not perform well when classes overlap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886200"/>
            <a:ext cx="8101130" cy="1666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124200" y="5640606"/>
            <a:ext cx="8402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This Method</a:t>
            </a:r>
            <a:endParaRPr lang="en-US" sz="1000" dirty="0"/>
          </a:p>
        </p:txBody>
      </p:sp>
      <p:sp>
        <p:nvSpPr>
          <p:cNvPr id="6" name="TextBox 5"/>
          <p:cNvSpPr txBox="1"/>
          <p:nvPr/>
        </p:nvSpPr>
        <p:spPr>
          <a:xfrm>
            <a:off x="5253359" y="5640606"/>
            <a:ext cx="9188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v</a:t>
            </a:r>
            <a:r>
              <a:rPr lang="en-US" sz="1000" dirty="0" smtClean="0"/>
              <a:t>on Neumann</a:t>
            </a:r>
            <a:endParaRPr lang="en-US"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7391400" y="5640604"/>
            <a:ext cx="5373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Moore</a:t>
            </a:r>
            <a:endParaRPr 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1026233" y="5639736"/>
            <a:ext cx="8787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Training Data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44704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to Simple Growth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29000" y="6154579"/>
            <a:ext cx="8402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This Method</a:t>
            </a:r>
            <a:endParaRPr lang="en-US" sz="1000" dirty="0"/>
          </a:p>
        </p:txBody>
      </p:sp>
      <p:sp>
        <p:nvSpPr>
          <p:cNvPr id="6" name="TextBox 5"/>
          <p:cNvSpPr txBox="1"/>
          <p:nvPr/>
        </p:nvSpPr>
        <p:spPr>
          <a:xfrm>
            <a:off x="5029200" y="6154579"/>
            <a:ext cx="9188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v</a:t>
            </a:r>
            <a:r>
              <a:rPr lang="en-US" sz="1000" dirty="0" smtClean="0"/>
              <a:t>on Neumann</a:t>
            </a:r>
            <a:endParaRPr lang="en-US"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6833945" y="6153707"/>
            <a:ext cx="5373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Moore</a:t>
            </a:r>
            <a:endParaRPr 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1600200" y="6153708"/>
            <a:ext cx="8787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Training Data</a:t>
            </a:r>
            <a:endParaRPr lang="en-US" sz="10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421" y="1371600"/>
            <a:ext cx="6858000" cy="4626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9135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Iris Flower Dataset</a:t>
            </a:r>
            <a:endParaRPr lang="en-US" dirty="0"/>
          </a:p>
        </p:txBody>
      </p:sp>
      <p:pic>
        <p:nvPicPr>
          <p:cNvPr id="7170" name="Picture 2" descr="Image result for iris flower data se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550" y="2514600"/>
            <a:ext cx="2257777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079500" y="5060828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Medium</a:t>
            </a:r>
            <a:endParaRPr lang="en-US" sz="1000" dirty="0"/>
          </a:p>
        </p:txBody>
      </p:sp>
      <p:pic>
        <p:nvPicPr>
          <p:cNvPr id="7172" name="Picture 4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048000"/>
            <a:ext cx="5761968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407046" y="5060827"/>
            <a:ext cx="13853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</a:t>
            </a:r>
            <a:r>
              <a:rPr lang="en-US" sz="1000" dirty="0"/>
              <a:t>: </a:t>
            </a:r>
            <a:r>
              <a:rPr lang="en-US" sz="1000" dirty="0" err="1"/>
              <a:t>neuraldesigner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2582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Comparison with Other Classification Methods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2209800" y="4724400"/>
            <a:ext cx="4437609" cy="1828800"/>
          </a:xfrm>
          <a:prstGeom prst="rect">
            <a:avLst/>
          </a:prstGeom>
        </p:spPr>
      </p:pic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895599"/>
          </a:xfrm>
        </p:spPr>
        <p:txBody>
          <a:bodyPr/>
          <a:lstStyle/>
          <a:p>
            <a:r>
              <a:rPr lang="en-US" dirty="0" smtClean="0"/>
              <a:t>Other methods implemented via “</a:t>
            </a:r>
            <a:r>
              <a:rPr lang="en-US" dirty="0" err="1" smtClean="0"/>
              <a:t>sklearn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Slower than other methods but similar accuracy</a:t>
            </a:r>
          </a:p>
          <a:p>
            <a:r>
              <a:rPr lang="en-US" dirty="0" smtClean="0"/>
              <a:t>12x12x12x12 cell space</a:t>
            </a:r>
          </a:p>
          <a:p>
            <a:r>
              <a:rPr lang="en-US" dirty="0" smtClean="0"/>
              <a:t>50 Growth Cycles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900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Forward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5259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Viable but implemented naively</a:t>
            </a:r>
          </a:p>
          <a:p>
            <a:r>
              <a:rPr lang="en-US" dirty="0" smtClean="0"/>
              <a:t>Not only a classification method</a:t>
            </a:r>
          </a:p>
          <a:p>
            <a:pPr lvl="1"/>
            <a:r>
              <a:rPr lang="en-US" dirty="0" smtClean="0"/>
              <a:t>Estimation of probability distribution</a:t>
            </a:r>
          </a:p>
          <a:p>
            <a:pPr lvl="1"/>
            <a:r>
              <a:rPr lang="en-US" dirty="0" smtClean="0"/>
              <a:t>Function fitting and cell boundary analysis</a:t>
            </a:r>
            <a:endParaRPr lang="en-US" dirty="0"/>
          </a:p>
        </p:txBody>
      </p:sp>
      <p:pic>
        <p:nvPicPr>
          <p:cNvPr id="9" name="Picture 8" descr="C:\Users\Branden\Documents\My_Files\_2018-Present\School\Data Mining 625.740\Project\img\boundary_fitting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3381555"/>
            <a:ext cx="4191000" cy="31447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7032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Goals were achieved</a:t>
            </a:r>
          </a:p>
          <a:p>
            <a:pPr lvl="1"/>
            <a:r>
              <a:rPr lang="en-US" dirty="0" smtClean="0"/>
              <a:t>More advanced than “simple” growth methods</a:t>
            </a:r>
          </a:p>
          <a:p>
            <a:pPr lvl="1"/>
            <a:r>
              <a:rPr lang="en-US" dirty="0" smtClean="0"/>
              <a:t>Comparable results to other models</a:t>
            </a:r>
          </a:p>
          <a:p>
            <a:pPr lvl="1"/>
            <a:r>
              <a:rPr lang="en-US" dirty="0" smtClean="0"/>
              <a:t>Potential tool for more than just classification</a:t>
            </a:r>
          </a:p>
          <a:p>
            <a:r>
              <a:rPr lang="en-US" dirty="0" smtClean="0"/>
              <a:t>Areas for improvement</a:t>
            </a:r>
          </a:p>
          <a:p>
            <a:pPr lvl="1"/>
            <a:r>
              <a:rPr lang="en-US" dirty="0" smtClean="0"/>
              <a:t>Inefficient</a:t>
            </a:r>
          </a:p>
          <a:p>
            <a:pPr lvl="1"/>
            <a:r>
              <a:rPr lang="en-US" dirty="0" smtClean="0"/>
              <a:t>Not thoroughly validated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29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Image result for awesome cellular automaton 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547" y="1295400"/>
            <a:ext cx="70104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038560" y="4939191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Medium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24022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Cellular </a:t>
            </a:r>
            <a:r>
              <a:rPr lang="en-US" dirty="0" smtClean="0"/>
              <a:t>Automata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3429000" cy="4495800"/>
          </a:xfrm>
        </p:spPr>
        <p:txBody>
          <a:bodyPr/>
          <a:lstStyle/>
          <a:p>
            <a:r>
              <a:rPr lang="en-US" dirty="0" smtClean="0"/>
              <a:t>Discrete States</a:t>
            </a:r>
          </a:p>
          <a:p>
            <a:endParaRPr lang="en-US" dirty="0" smtClean="0"/>
          </a:p>
          <a:p>
            <a:r>
              <a:rPr lang="en-US" dirty="0" smtClean="0"/>
              <a:t>Neighborhoods</a:t>
            </a:r>
          </a:p>
          <a:p>
            <a:pPr lvl="1"/>
            <a:r>
              <a:rPr lang="en-US" dirty="0" smtClean="0"/>
              <a:t>von Neumann</a:t>
            </a:r>
          </a:p>
          <a:p>
            <a:pPr lvl="1"/>
            <a:r>
              <a:rPr lang="en-US" dirty="0" smtClean="0"/>
              <a:t>Moore</a:t>
            </a:r>
          </a:p>
          <a:p>
            <a:endParaRPr lang="en-US" dirty="0" smtClean="0"/>
          </a:p>
          <a:p>
            <a:r>
              <a:rPr lang="en-US" dirty="0" smtClean="0"/>
              <a:t>Update Rules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4495800" y="2895600"/>
            <a:ext cx="3977640" cy="220980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4622919" y="5029200"/>
            <a:ext cx="4140081" cy="144780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 rotWithShape="1">
          <a:blip r:embed="rId4"/>
          <a:srcRect b="746"/>
          <a:stretch/>
        </p:blipFill>
        <p:spPr bwMode="auto">
          <a:xfrm>
            <a:off x="5638800" y="1524000"/>
            <a:ext cx="1447800" cy="14146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6875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Conway’s Game of Life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209800"/>
            <a:ext cx="4914900" cy="3276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43212" y="5638800"/>
            <a:ext cx="17908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</a:t>
            </a:r>
            <a:r>
              <a:rPr lang="en-US" sz="1000" dirty="0" smtClean="0"/>
              <a:t> www.jakubkonka.com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23881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Conway’s Game of Life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429000"/>
          </a:xfrm>
        </p:spPr>
        <p:txBody>
          <a:bodyPr/>
          <a:lstStyle/>
          <a:p>
            <a:r>
              <a:rPr lang="en-US" dirty="0" smtClean="0"/>
              <a:t>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cell is “born” (a dead cell becomes alive) when it has exactly three living neighbors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living cell dies if it has fewer than two living neighbors or more than three living neighbors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 living cell remains alive if it has two or three alive </a:t>
            </a:r>
            <a:r>
              <a:rPr lang="en-US" dirty="0" smtClean="0"/>
              <a:t>neighbors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418272" y="5138468"/>
            <a:ext cx="4140081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758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Cellular Automata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76400"/>
          </a:xfrm>
        </p:spPr>
        <p:txBody>
          <a:bodyPr/>
          <a:lstStyle/>
          <a:p>
            <a:r>
              <a:rPr lang="en-US" dirty="0" smtClean="0"/>
              <a:t>Global Phenomena</a:t>
            </a:r>
          </a:p>
          <a:p>
            <a:pPr lvl="1"/>
            <a:r>
              <a:rPr lang="en-US" dirty="0" smtClean="0"/>
              <a:t>An interesting consequence of cellular automata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276600"/>
            <a:ext cx="4572000" cy="23161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33800" y="5697379"/>
            <a:ext cx="11512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</a:t>
            </a:r>
            <a:r>
              <a:rPr lang="en-US" sz="1000" dirty="0" smtClean="0"/>
              <a:t> Wikipedia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61993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Mathematical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057400"/>
          </a:xfrm>
        </p:spPr>
        <p:txBody>
          <a:bodyPr>
            <a:normAutofit/>
          </a:bodyPr>
          <a:lstStyle/>
          <a:p>
            <a:r>
              <a:rPr lang="en-US" dirty="0" smtClean="0"/>
              <a:t>A good overall resource on cellular automata:</a:t>
            </a:r>
          </a:p>
          <a:p>
            <a:pPr marL="457200" lvl="1" indent="0">
              <a:buNone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Jarkko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Kari.  “Cellular Automata.”  2013.</a:t>
            </a:r>
          </a:p>
          <a:p>
            <a:pPr marL="457200" lvl="1" indent="0">
              <a:buNone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://www.cs.tau.ac.il/~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nachumd/models/CA.pdf</a:t>
            </a:r>
            <a:endParaRPr 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/>
              <a:t>Defined via the following components: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779917" y="3810000"/>
                <a:ext cx="541020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i="1"/>
                        <m:t>𝐴</m:t>
                      </m:r>
                      <m:r>
                        <a:rPr lang="en-US" sz="4400" i="1"/>
                        <m:t>=(</m:t>
                      </m:r>
                      <m:r>
                        <a:rPr lang="en-US" sz="4400" i="1"/>
                        <m:t>𝑑</m:t>
                      </m:r>
                      <m:r>
                        <a:rPr lang="en-US" sz="4400" i="1"/>
                        <m:t>, </m:t>
                      </m:r>
                      <m:r>
                        <a:rPr lang="en-US" sz="4400" i="1"/>
                        <m:t>𝑆</m:t>
                      </m:r>
                      <m:r>
                        <a:rPr lang="en-US" sz="4400" i="1"/>
                        <m:t>, </m:t>
                      </m:r>
                      <m:r>
                        <a:rPr lang="en-US" sz="4400" i="1"/>
                        <m:t>𝑁</m:t>
                      </m:r>
                      <m:r>
                        <a:rPr lang="en-US" sz="4400" i="1"/>
                        <m:t>, </m:t>
                      </m:r>
                      <m:r>
                        <a:rPr lang="en-US" sz="4400" i="1"/>
                        <m:t>𝑓</m:t>
                      </m:r>
                      <m:r>
                        <a:rPr lang="en-US" sz="4400" i="1"/>
                        <m:t>)</m:t>
                      </m:r>
                    </m:oMath>
                  </m:oMathPara>
                </a14:m>
                <a:endParaRPr lang="en-US" sz="44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9917" y="3810000"/>
                <a:ext cx="5410200" cy="769441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1752600" y="5486400"/>
                <a:ext cx="541020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i="1"/>
                        <m:t>𝑓</m:t>
                      </m:r>
                      <m:r>
                        <a:rPr lang="en-US" sz="4400" i="1"/>
                        <m:t>: </m:t>
                      </m:r>
                      <m:sSup>
                        <m:sSupPr>
                          <m:ctrlPr>
                            <a:rPr lang="en-US" sz="4400" i="1"/>
                          </m:ctrlPr>
                        </m:sSupPr>
                        <m:e>
                          <m:r>
                            <a:rPr lang="en-US" sz="4400" i="1"/>
                            <m:t>𝑆</m:t>
                          </m:r>
                        </m:e>
                        <m:sup>
                          <m:r>
                            <a:rPr lang="en-US" sz="4400" i="1"/>
                            <m:t>𝑚</m:t>
                          </m:r>
                        </m:sup>
                      </m:sSup>
                      <m:r>
                        <a:rPr lang="en-US" sz="4400" i="1"/>
                        <m:t>→</m:t>
                      </m:r>
                      <m:r>
                        <a:rPr lang="en-US" sz="4400" i="1"/>
                        <m:t>𝑆</m:t>
                      </m:r>
                    </m:oMath>
                  </m:oMathPara>
                </a14:m>
                <a:endParaRPr lang="en-US" sz="44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2600" y="5486400"/>
                <a:ext cx="5410200" cy="769441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1779917" y="4648200"/>
                <a:ext cx="541020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/>
                        </a:rPr>
                        <m:t>𝑁</m:t>
                      </m:r>
                      <m:r>
                        <a:rPr lang="en-US" sz="4400" b="0" i="1" smtClean="0">
                          <a:latin typeface="Cambria Math"/>
                        </a:rPr>
                        <m:t>=(</m:t>
                      </m:r>
                      <m:acc>
                        <m:accPr>
                          <m:chr m:val="⃗"/>
                          <m:ctrlPr>
                            <a:rPr lang="en-US" sz="4400" b="0" i="1" smtClean="0">
                              <a:latin typeface="Cambria Math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44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4400" b="0" i="1" smtClean="0">
                                  <a:latin typeface="Cambria Math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4400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acc>
                      <m:r>
                        <a:rPr lang="en-US" sz="4400" b="0" i="1" smtClean="0">
                          <a:latin typeface="Cambria Math"/>
                        </a:rPr>
                        <m:t>, …,</m:t>
                      </m:r>
                      <m:acc>
                        <m:accPr>
                          <m:chr m:val="⃗"/>
                          <m:ctrlPr>
                            <a:rPr lang="en-US" sz="4400" i="1">
                              <a:latin typeface="Cambria Math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44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4400" i="1">
                                  <a:latin typeface="Cambria Math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4400" b="0" i="1" smtClean="0">
                                  <a:latin typeface="Cambria Math"/>
                                </a:rPr>
                                <m:t>𝑚</m:t>
                              </m:r>
                            </m:sub>
                          </m:sSub>
                        </m:e>
                      </m:acc>
                      <m:r>
                        <a:rPr lang="en-US" sz="4400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sz="4400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9917" y="4648200"/>
                <a:ext cx="5410200" cy="769441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708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to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133599"/>
          </a:xfrm>
        </p:spPr>
        <p:txBody>
          <a:bodyPr/>
          <a:lstStyle/>
          <a:p>
            <a:r>
              <a:rPr lang="en-US" dirty="0" smtClean="0"/>
              <a:t>Cellular automation used as a classifier: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Tom </a:t>
            </a:r>
            <a:r>
              <a:rPr lang="en-US" sz="2000" dirty="0"/>
              <a:t>Fawcett.  “Data mining with cellular automata</a:t>
            </a:r>
            <a:r>
              <a:rPr lang="en-US" sz="2000" dirty="0" smtClean="0"/>
              <a:t>.”  </a:t>
            </a:r>
            <a:r>
              <a:rPr lang="en-US" sz="2000" i="1" dirty="0" smtClean="0"/>
              <a:t>Association </a:t>
            </a:r>
            <a:r>
              <a:rPr lang="en-US" sz="2000" i="1" dirty="0"/>
              <a:t>for </a:t>
            </a:r>
            <a:r>
              <a:rPr lang="en-US" sz="2000" i="1" dirty="0" smtClean="0"/>
              <a:t>	Computing </a:t>
            </a:r>
            <a:r>
              <a:rPr lang="en-US" sz="2000" i="1" dirty="0"/>
              <a:t>Machinery's Special Interest </a:t>
            </a:r>
            <a:r>
              <a:rPr lang="en-US" sz="2000" i="1" dirty="0" smtClean="0"/>
              <a:t>Group </a:t>
            </a:r>
            <a:r>
              <a:rPr lang="en-US" sz="2000" i="1" dirty="0"/>
              <a:t>on Knowledge </a:t>
            </a:r>
            <a:r>
              <a:rPr lang="en-US" sz="2000" i="1" dirty="0" smtClean="0"/>
              <a:t>	Discovery </a:t>
            </a:r>
            <a:r>
              <a:rPr lang="en-US" sz="2000" i="1" dirty="0"/>
              <a:t>and Data Mining (SIGKDD) Explorations</a:t>
            </a:r>
            <a:r>
              <a:rPr lang="en-US" sz="2000" dirty="0"/>
              <a:t>.  2008.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www.kdd.org/exploration_files/V10N1-DMCA.pdf</a:t>
            </a:r>
            <a:endParaRPr 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4172272"/>
            <a:ext cx="8001000" cy="1771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919045" y="6046249"/>
            <a:ext cx="1382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</a:t>
            </a:r>
            <a:r>
              <a:rPr lang="en-US" sz="1000" dirty="0" smtClean="0"/>
              <a:t> Fawcett Paper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72967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89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</TotalTime>
  <Words>677</Words>
  <Application>Microsoft Office PowerPoint</Application>
  <PresentationFormat>On-screen Show (4:3)</PresentationFormat>
  <Paragraphs>120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Data Mining Using Pseudo-Cellular Automata with Update Rules based on Local Gradients</vt:lpstr>
      <vt:lpstr>Cellular Automata</vt:lpstr>
      <vt:lpstr>Cellular Automata Properties</vt:lpstr>
      <vt:lpstr>Example: Conway’s Game of Life</vt:lpstr>
      <vt:lpstr>Example: Conway’s Game of Life</vt:lpstr>
      <vt:lpstr>Cellular Automata</vt:lpstr>
      <vt:lpstr>Mathematical Representation</vt:lpstr>
      <vt:lpstr>Application to Classification</vt:lpstr>
      <vt:lpstr>Methods</vt:lpstr>
      <vt:lpstr>Defining A Cell Space</vt:lpstr>
      <vt:lpstr>A Pseudo-Cellular Automation Method</vt:lpstr>
      <vt:lpstr>A Pseudo-Cellular Automation Method</vt:lpstr>
      <vt:lpstr>A Pseudo-Cellular Automation Method</vt:lpstr>
      <vt:lpstr>Pseudocode</vt:lpstr>
      <vt:lpstr>Pseudocode</vt:lpstr>
      <vt:lpstr>Pseudocode</vt:lpstr>
      <vt:lpstr>Pseudocode</vt:lpstr>
      <vt:lpstr>Pseudocode</vt:lpstr>
      <vt:lpstr>Results</vt:lpstr>
      <vt:lpstr>Affects of Increasing Data</vt:lpstr>
      <vt:lpstr>Comparison to Simple Growth</vt:lpstr>
      <vt:lpstr>Comparison to Simple Growth</vt:lpstr>
      <vt:lpstr>Iris Flower Dataset</vt:lpstr>
      <vt:lpstr>Comparison with Other Classification Methods</vt:lpstr>
      <vt:lpstr>Moving Forward</vt:lpstr>
      <vt:lpstr>Conclusions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 with Cellular Automata</dc:title>
  <dc:creator>Branden</dc:creator>
  <cp:lastModifiedBy>Branden</cp:lastModifiedBy>
  <cp:revision>19</cp:revision>
  <dcterms:created xsi:type="dcterms:W3CDTF">2018-11-12T02:50:05Z</dcterms:created>
  <dcterms:modified xsi:type="dcterms:W3CDTF">2018-11-21T04:43:09Z</dcterms:modified>
</cp:coreProperties>
</file>

<file path=docProps/thumbnail.jpeg>
</file>